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4" r:id="rId5"/>
    <p:sldId id="259" r:id="rId6"/>
    <p:sldId id="260" r:id="rId7"/>
    <p:sldId id="267" r:id="rId8"/>
    <p:sldId id="265" r:id="rId9"/>
    <p:sldId id="261" r:id="rId10"/>
    <p:sldId id="262" r:id="rId11"/>
    <p:sldId id="263" r:id="rId12"/>
    <p:sldId id="266" r:id="rId13"/>
    <p:sldId id="269" r:id="rId14"/>
    <p:sldId id="270" r:id="rId15"/>
    <p:sldId id="268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7B93D-9C4C-4EC0-9DAA-4A5EFD2A6EA2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045B1-02F7-4D1C-8569-A74D64339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7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281B6-6237-4BEA-9E80-CBADF260F584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CC475-A20C-4861-8516-3857D19F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3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C475-A20C-4861-8516-3857D19F43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288-DF88-4E4D-B6F5-55B2A529A583}" type="datetime1">
              <a:rPr lang="en-US" smtClean="0"/>
              <a:pPr/>
              <a:t>12/1/2014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D761-D3F4-4EEA-B24A-5B7FC33E43C2}" type="datetime1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A3C6-2F8B-495B-AC60-3A783A74A67C}" type="datetime1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7CF1-ADEE-4446-8308-AF7979C8BC6E}" type="datetime1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ACED-7BCE-4514-BC17-1A906D2FF2B1}" type="datetime1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B0BA-3036-4AAA-96B2-DA7CE3FC6EF4}" type="datetime1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6DC2-10A3-485C-AA7D-8268F72828BE}" type="datetime1">
              <a:rPr lang="en-US" smtClean="0"/>
              <a:pPr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A44F-516D-4515-9821-6ECDBEE4704E}" type="datetime1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6A83-6542-4C9B-A1AF-591C2F462D98}" type="datetime1">
              <a:rPr lang="en-US" smtClean="0"/>
              <a:pPr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753D-725C-4A6F-AC48-9ACBF0AB8603}" type="datetime1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70C3-91EF-4A95-9824-C673F9800283}" type="datetime1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596291-DC3F-4ED8-93DA-5C9A5AF1B531}" type="datetime1">
              <a:rPr lang="en-US" smtClean="0"/>
              <a:pPr/>
              <a:t>12/1/2014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michaelscomments.files.wordpress.com/2007/10/shark.jpg&amp;imgrefurl=http://michaelscomments.wordpress.com/2007/10/30/fisherman-nets-shark-200-km-from-sea/&amp;usg=__ftzCVQ_K6ANLUX85uAyBMl5Z68c=&amp;h=663&amp;w=909&amp;sz=58&amp;hl=en&amp;start=2&amp;tbnid=xGrsS2ewOy51vM:&amp;tbnh=107&amp;tbnw=147&amp;prev=/images?q=Shark&amp;gbv=2&amp;hl=en" TargetMode="External"/><Relationship Id="rId13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12" Type="http://schemas.openxmlformats.org/officeDocument/2006/relationships/hyperlink" Target="http://images.google.com/imgres?imgurl=http://www.sealifegifts.net/user_images/lobster4a.JPG&amp;imgrefurl=http://www.sealifegifts.net/nautical_decorations.html&amp;usg=__jag_rgHK41k6NwgrgVRDjeHzNMU=&amp;h=432&amp;w=371&amp;sz=32&amp;hl=en&amp;start=1&amp;tbnid=xsmRMkhyditooM:&amp;tbnh=126&amp;tbnw=108&amp;prev=/images?q=Lobster&amp;gbv=2&amp;hl=en" TargetMode="External"/><Relationship Id="rId2" Type="http://schemas.openxmlformats.org/officeDocument/2006/relationships/hyperlink" Target="http://images.google.com/imgres?imgurl=http://www.nps.gov/wica/naturescience/images/Annual-Sunflower.jpg&amp;imgrefurl=http://www.nps.gov/wica/naturescience/wildflowers-sunflower.htm&amp;usg=__BYO9rWbvx0AIa4qiRiugP-Z5vec=&amp;h=492&amp;w=415&amp;sz=68&amp;hl=en&amp;start=2&amp;tbnid=LCOoAh3i3iVG5M:&amp;tbnh=130&amp;tbnw=110&amp;prev=/images?q=Sunflower&amp;gbv=2&amp;hl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ces.ncsu.edu/depts/hort/consumer/factsheets/butterflies/icons/butterfly.jpg&amp;imgrefurl=http://www.ces.ncsu.edu/depts/hort/consumer/factsheets/butterflies/butterfly_index.html&amp;usg=__U0Zdg2UeCo0Ol43EsjGF_gsCc7M=&amp;h=369&amp;w=360&amp;sz=112&amp;hl=en&amp;start=15&amp;tbnid=c0_omok8vdKuOM:&amp;tbnh=122&amp;tbnw=119&amp;prev=/images?q=Butterfly&amp;gbv=2&amp;hl=en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0" Type="http://schemas.openxmlformats.org/officeDocument/2006/relationships/hyperlink" Target="http://images.google.com/imgres?imgurl=http://www.thetechherald.com/media/images/200831/HumanElement_3.jpg&amp;imgrefurl=http://www.thetechherald.com/article.php/200831/1629/ID-Analytics-releases-Analysis-of-Internal-Data-Theft&amp;usg=__LXeEfOnj8Cy1N-ISsdGvwbFHJZg=&amp;h=400&amp;w=600&amp;sz=54&amp;hl=en&amp;start=19&amp;tbnid=36DC8OVa8VIIWM:&amp;tbnh=90&amp;tbnw=135&amp;prev=/images?q=Human&amp;gbv=2&amp;hl=en" TargetMode="External"/><Relationship Id="rId4" Type="http://schemas.openxmlformats.org/officeDocument/2006/relationships/hyperlink" Target="http://images.google.com/imgres?imgurl=http://www.vivanatura.org/Iguana_iguana_juv1.jpg&amp;imgrefurl=http://www.vivanatura.org/Iguana%20iguana%20ExtraPhotos.html&amp;usg=__Jjk7LliugjIheXaZ1UsdB4_PYM4=&amp;h=375&amp;w=500&amp;sz=75&amp;hl=en&amp;start=1&amp;tbnid=w_YsoPTGJtE8QM:&amp;tbnh=98&amp;tbnw=130&amp;prev=/images?q=Iguana&amp;gbv=2&amp;hl=en" TargetMode="External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DY9DNWcqxI4&amp;feature=relat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icro.magnet.fsu.edu/featuredmicroscopist/vanegmond/parameciumlarg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outube.com/watch?v=wfbhwq95Duc&amp;tracker=False&amp;NR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americanaquariumproducts.com/images/graphics/planaria.jpg&amp;imgrefurl=http://www.aquarium-pond-answers.com/2007/03/trematodes-and-nematodes-in-fish.html&amp;usg=__hGPT35OB3h10-TMaUp6EsTSCGq0=&amp;h=375&amp;w=500&amp;sz=37&amp;hl=en&amp;start=1&amp;tbnid=u17MaSt6Xu8DoM:&amp;tbnh=98&amp;tbnw=130&amp;prev=/images?q=Planaria&amp;gbv=2&amp;ndsp=20&amp;hl=en&amp;sa=N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hyperlink" Target="http://images.google.com/imgres?imgurl=http://genome.jgi-psf.org/draft_microbes/images/metba.gif&amp;imgrefurl=http://www.angelfire.com/ks3/apatton/ExampleAr.html&amp;usg=__BXXAdDHP56xsh2twIwiMWs5vz-k=&amp;h=222&amp;w=228&amp;sz=48&amp;hl=en&amp;start=6&amp;tbnid=1xCb2RKMv__guM:&amp;tbnh=105&amp;tbnw=108&amp;prev=/images?q=archaebacteria&amp;gbv=2&amp;hl=en" TargetMode="External"/><Relationship Id="rId2" Type="http://schemas.openxmlformats.org/officeDocument/2006/relationships/hyperlink" Target="http://images.google.com/imgres?imgurl=http://www.isledegrande.com/giimages9/wildstrawberryrunners.jpg&amp;imgrefurl=http://www.isledegrande.com/naturepage04-v2.htm&amp;usg=__oAz0_P7W2y91GAU6DQ8DS1IK3mQ=&amp;h=513&amp;w=684&amp;sz=67&amp;hl=en&amp;start=1&amp;tbnid=ZnZ5qL1KkKozPM:&amp;tbnh=104&amp;tbnw=139&amp;prev=/images?q=Strawberry+runners&amp;gbv=2&amp;hl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/imgres?imgurl=http://overcomingcandida.com/mycology/yeast-dk1.jpg&amp;imgrefurl=http://overcomingcandida.com/mycology/mycology-3.htm&amp;usg=__L9YlVToZ-hHAuHyE9mJDSFNSNTg=&amp;h=275&amp;w=349&amp;sz=47&amp;hl=en&amp;start=2&amp;tbnid=dHvm71rhWYuQ_M:&amp;tbnh=95&amp;tbnw=120&amp;prev=/images?q=Yeast+Buds&amp;gbv=2&amp;hl=e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Asexual vs. Sexual Reproduction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9" name="Picture 5" descr="http://www.tulane.edu/~wiser/protozoology/notes/images/cilia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0"/>
            <a:ext cx="6372225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410200" cy="4389120"/>
          </a:xfrm>
        </p:spPr>
        <p:txBody>
          <a:bodyPr/>
          <a:lstStyle/>
          <a:p>
            <a:r>
              <a:rPr lang="en-US" dirty="0" smtClean="0"/>
              <a:t>All the members of the Animal Kingdom</a:t>
            </a:r>
          </a:p>
          <a:p>
            <a:pPr lvl="1"/>
            <a:r>
              <a:rPr lang="en-US" dirty="0" smtClean="0"/>
              <a:t>Fish</a:t>
            </a:r>
          </a:p>
          <a:p>
            <a:pPr lvl="1"/>
            <a:r>
              <a:rPr lang="en-US" dirty="0" smtClean="0"/>
              <a:t>Mammals</a:t>
            </a:r>
          </a:p>
          <a:p>
            <a:pPr lvl="1"/>
            <a:r>
              <a:rPr lang="en-US" dirty="0" smtClean="0"/>
              <a:t>Amphibians</a:t>
            </a:r>
          </a:p>
          <a:p>
            <a:pPr lvl="1"/>
            <a:r>
              <a:rPr lang="en-US" dirty="0" smtClean="0"/>
              <a:t>Birds</a:t>
            </a:r>
          </a:p>
          <a:p>
            <a:pPr lvl="1"/>
            <a:r>
              <a:rPr lang="en-US" dirty="0" smtClean="0"/>
              <a:t>Reptiles</a:t>
            </a:r>
          </a:p>
          <a:p>
            <a:pPr lvl="1"/>
            <a:r>
              <a:rPr lang="en-US" dirty="0" smtClean="0"/>
              <a:t>Insects</a:t>
            </a:r>
          </a:p>
          <a:p>
            <a:pPr lvl="1"/>
            <a:r>
              <a:rPr lang="en-US" dirty="0" smtClean="0"/>
              <a:t>Crustaceans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6" name="Picture 4" descr="http://johnfriedmann.com/biogloss/reproduction(lion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752600"/>
            <a:ext cx="1411324" cy="1600200"/>
          </a:xfrm>
          <a:prstGeom prst="rect">
            <a:avLst/>
          </a:prstGeom>
          <a:noFill/>
        </p:spPr>
      </p:pic>
      <p:pic>
        <p:nvPicPr>
          <p:cNvPr id="3078" name="Picture 6" descr="reprod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86200"/>
            <a:ext cx="1806220" cy="1219200"/>
          </a:xfrm>
          <a:prstGeom prst="rect">
            <a:avLst/>
          </a:prstGeom>
          <a:noFill/>
        </p:spPr>
      </p:pic>
      <p:pic>
        <p:nvPicPr>
          <p:cNvPr id="3080" name="Picture 8" descr="Fish_page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38400"/>
            <a:ext cx="1524000" cy="1333501"/>
          </a:xfrm>
          <a:prstGeom prst="rect">
            <a:avLst/>
          </a:prstGeom>
          <a:noFill/>
        </p:spPr>
      </p:pic>
      <p:pic>
        <p:nvPicPr>
          <p:cNvPr id="3082" name="Picture 10" descr="ccd-insects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114800"/>
            <a:ext cx="1524000" cy="1524001"/>
          </a:xfrm>
          <a:prstGeom prst="rect">
            <a:avLst/>
          </a:prstGeom>
          <a:noFill/>
        </p:spPr>
      </p:pic>
      <p:pic>
        <p:nvPicPr>
          <p:cNvPr id="3084" name="Picture 12" descr="bir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5334000"/>
            <a:ext cx="1524000" cy="1181101"/>
          </a:xfrm>
          <a:prstGeom prst="rect">
            <a:avLst/>
          </a:prstGeom>
          <a:noFill/>
        </p:spPr>
      </p:pic>
      <p:pic>
        <p:nvPicPr>
          <p:cNvPr id="3086" name="Picture 14" descr="060514_lizards_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4267200"/>
            <a:ext cx="1524000" cy="113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Kingdom</a:t>
            </a:r>
          </a:p>
          <a:p>
            <a:pPr lvl="1"/>
            <a:r>
              <a:rPr lang="en-US" dirty="0" smtClean="0"/>
              <a:t>Flowers are the reproductive organs of plants.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Some flowers have both male and female reproductive organs on the same flower.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 descr="nymphaea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410200"/>
            <a:ext cx="1747706" cy="1190625"/>
          </a:xfrm>
          <a:prstGeom prst="rect">
            <a:avLst/>
          </a:prstGeom>
          <a:noFill/>
        </p:spPr>
      </p:pic>
      <p:pic>
        <p:nvPicPr>
          <p:cNvPr id="2052" name="Picture 4" descr="Male_fl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895600"/>
            <a:ext cx="1524000" cy="1419226"/>
          </a:xfrm>
          <a:prstGeom prst="rect">
            <a:avLst/>
          </a:prstGeom>
          <a:noFill/>
        </p:spPr>
      </p:pic>
      <p:pic>
        <p:nvPicPr>
          <p:cNvPr id="2054" name="Picture 6" descr="fem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819400"/>
            <a:ext cx="1485900" cy="1524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4343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Male flower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4419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Female flower</a:t>
            </a:r>
            <a:endParaRPr lang="en-US" dirty="0"/>
          </a:p>
        </p:txBody>
      </p:sp>
      <p:pic>
        <p:nvPicPr>
          <p:cNvPr id="2058" name="Picture 10" descr="http://pubs.caes.uga.edu/caespubs/pubcd/L232-allflow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199" y="4953000"/>
            <a:ext cx="2189655" cy="1905000"/>
          </a:xfrm>
          <a:prstGeom prst="rect">
            <a:avLst/>
          </a:prstGeom>
          <a:noFill/>
        </p:spPr>
      </p:pic>
      <p:pic>
        <p:nvPicPr>
          <p:cNvPr id="12" name="Picture 2" descr="C:\Documents and Settings\ksorenson\Local Settings\Temporary Internet Files\Content.IE5\VAYD3TUC\MPj0430700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685800"/>
            <a:ext cx="1216521" cy="1624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239000" cy="4084320"/>
          </a:xfrm>
        </p:spPr>
        <p:txBody>
          <a:bodyPr/>
          <a:lstStyle/>
          <a:p>
            <a:r>
              <a:rPr lang="en-US" dirty="0" smtClean="0"/>
              <a:t>Examples of organisms that reproduce sexually</a:t>
            </a:r>
          </a:p>
          <a:p>
            <a:pPr lvl="1"/>
            <a:r>
              <a:rPr lang="en-US" dirty="0" smtClean="0"/>
              <a:t>Chickens</a:t>
            </a:r>
          </a:p>
          <a:p>
            <a:pPr lvl="1"/>
            <a:r>
              <a:rPr lang="en-US" dirty="0" smtClean="0"/>
              <a:t>Iguanas</a:t>
            </a:r>
          </a:p>
          <a:p>
            <a:pPr lvl="1"/>
            <a:r>
              <a:rPr lang="en-US" dirty="0" smtClean="0"/>
              <a:t>Lobsters</a:t>
            </a:r>
          </a:p>
          <a:p>
            <a:pPr lvl="1"/>
            <a:r>
              <a:rPr lang="en-US" dirty="0" smtClean="0"/>
              <a:t>Sharks</a:t>
            </a:r>
          </a:p>
          <a:p>
            <a:pPr lvl="1"/>
            <a:r>
              <a:rPr lang="en-US" dirty="0" smtClean="0"/>
              <a:t>Humans</a:t>
            </a:r>
          </a:p>
          <a:p>
            <a:pPr lvl="1"/>
            <a:r>
              <a:rPr lang="en-US" dirty="0" smtClean="0"/>
              <a:t>Butterflies</a:t>
            </a:r>
          </a:p>
          <a:p>
            <a:pPr lvl="1"/>
            <a:r>
              <a:rPr lang="en-US" dirty="0" smtClean="0"/>
              <a:t>Sunflowers</a:t>
            </a:r>
          </a:p>
          <a:p>
            <a:pPr lvl="1"/>
            <a:r>
              <a:rPr lang="en-US" dirty="0" smtClean="0"/>
              <a:t>Roses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5602" name="Picture 2" descr="http://tbn0.google.com/images?q=tbn:LCOoAh3i3iVG5M:http://www.nps.gov/wica/naturescience/images/Annual-Sunflow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590800"/>
            <a:ext cx="1160585" cy="1371600"/>
          </a:xfrm>
          <a:prstGeom prst="rect">
            <a:avLst/>
          </a:prstGeom>
          <a:noFill/>
        </p:spPr>
      </p:pic>
      <p:pic>
        <p:nvPicPr>
          <p:cNvPr id="25604" name="Picture 4" descr="http://tbn0.google.com/images?q=tbn:w_YsoPTGJtE8QM:http://www.vivanatura.org/Iguana_iguana_juv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667000"/>
            <a:ext cx="1238250" cy="933450"/>
          </a:xfrm>
          <a:prstGeom prst="rect">
            <a:avLst/>
          </a:prstGeom>
          <a:noFill/>
        </p:spPr>
      </p:pic>
      <p:pic>
        <p:nvPicPr>
          <p:cNvPr id="25606" name="Picture 6" descr="http://tbn0.google.com/images?q=tbn:c0_omok8vdKuOM:http://www.ces.ncsu.edu/depts/hort/consumer/factsheets/butterflies/icons/butterfly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191000"/>
            <a:ext cx="1560851" cy="1600200"/>
          </a:xfrm>
          <a:prstGeom prst="rect">
            <a:avLst/>
          </a:prstGeom>
          <a:noFill/>
        </p:spPr>
      </p:pic>
      <p:pic>
        <p:nvPicPr>
          <p:cNvPr id="25608" name="Picture 8" descr="http://tbn0.google.com/images?q=tbn:xGrsS2ewOy51vM:http://michaelscomments.files.wordpress.com/2007/10/shark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4343400"/>
            <a:ext cx="1779660" cy="1295400"/>
          </a:xfrm>
          <a:prstGeom prst="rect">
            <a:avLst/>
          </a:prstGeom>
          <a:noFill/>
        </p:spPr>
      </p:pic>
      <p:pic>
        <p:nvPicPr>
          <p:cNvPr id="25610" name="Picture 10" descr="http://tbn2.google.com/images?q=tbn:36DC8OVa8VIIWM:http://www.thetechherald.com/media/images/200831/HumanElement_3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600" y="2743200"/>
            <a:ext cx="1971674" cy="1314451"/>
          </a:xfrm>
          <a:prstGeom prst="rect">
            <a:avLst/>
          </a:prstGeom>
          <a:noFill/>
        </p:spPr>
      </p:pic>
      <p:pic>
        <p:nvPicPr>
          <p:cNvPr id="25612" name="Picture 12" descr="http://tbn1.google.com/images?q=tbn:xsmRMkhyditooM:http://www.sealifegifts.net/user_images/lobster4a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95600" y="4267200"/>
            <a:ext cx="13716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696200" cy="4389120"/>
          </a:xfrm>
        </p:spPr>
        <p:txBody>
          <a:bodyPr/>
          <a:lstStyle/>
          <a:p>
            <a:r>
              <a:rPr lang="en-US" dirty="0" smtClean="0"/>
              <a:t>Happens 2 ways</a:t>
            </a:r>
          </a:p>
          <a:p>
            <a:pPr lvl="1"/>
            <a:r>
              <a:rPr lang="en-US" dirty="0" smtClean="0"/>
              <a:t>Internally (inside)</a:t>
            </a:r>
          </a:p>
          <a:p>
            <a:pPr lvl="2"/>
            <a:r>
              <a:rPr lang="en-US" dirty="0" smtClean="0"/>
              <a:t>The egg is fertilized by sperm inside the female</a:t>
            </a:r>
          </a:p>
          <a:p>
            <a:pPr lvl="3"/>
            <a:r>
              <a:rPr lang="en-US" dirty="0" smtClean="0"/>
              <a:t>Mammals, birds, reptiles, insects, spiders</a:t>
            </a:r>
          </a:p>
          <a:p>
            <a:pPr lvl="1"/>
            <a:r>
              <a:rPr lang="en-US" dirty="0" smtClean="0"/>
              <a:t>Externally (outside)</a:t>
            </a:r>
          </a:p>
          <a:p>
            <a:pPr lvl="2"/>
            <a:r>
              <a:rPr lang="en-US" dirty="0" smtClean="0"/>
              <a:t>The egg is fertilized by sperm outside the female</a:t>
            </a:r>
          </a:p>
          <a:p>
            <a:pPr lvl="2"/>
            <a:r>
              <a:rPr lang="en-US" dirty="0" smtClean="0"/>
              <a:t>The female lays the eggs and then the male fertilizes them.</a:t>
            </a:r>
          </a:p>
          <a:p>
            <a:pPr lvl="3"/>
            <a:r>
              <a:rPr lang="en-US" dirty="0" smtClean="0"/>
              <a:t>Fish and some amphibians</a:t>
            </a:r>
          </a:p>
          <a:p>
            <a:pPr lvl="3"/>
            <a:r>
              <a:rPr lang="en-US" dirty="0" smtClean="0"/>
              <a:t>Plants and fungi (pollen and spores)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95400"/>
            <a:ext cx="2209800" cy="154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048000"/>
            <a:ext cx="1644487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876800"/>
            <a:ext cx="2209800" cy="146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two paragraphs with 6 sentences each describing asexual and sexual reproduction.</a:t>
            </a:r>
          </a:p>
          <a:p>
            <a:endParaRPr lang="en-US" dirty="0" smtClean="0"/>
          </a:p>
          <a:p>
            <a:r>
              <a:rPr lang="en-US" dirty="0" smtClean="0"/>
              <a:t>Paragraph 1:  Asexual reproduction is…..</a:t>
            </a:r>
          </a:p>
          <a:p>
            <a:r>
              <a:rPr lang="en-US" dirty="0" smtClean="0"/>
              <a:t>Paragraph 2:  Sexual reproduction is…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Venn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1905000"/>
            <a:ext cx="4648200" cy="426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2209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Asexual Reproduction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2209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Sexual Reproduction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2730549"/>
            <a:ext cx="1371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Both</a:t>
            </a:r>
          </a:p>
          <a:p>
            <a:endParaRPr lang="en-US" dirty="0" smtClean="0"/>
          </a:p>
          <a:p>
            <a:pPr algn="ctr"/>
            <a:r>
              <a:rPr lang="en-US" sz="1600" dirty="0" smtClean="0"/>
              <a:t>Types of reproduction in living organisms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Pass DNA from parent to offspring</a:t>
            </a:r>
            <a:endParaRPr lang="en-US" sz="1600" dirty="0"/>
          </a:p>
        </p:txBody>
      </p:sp>
      <p:sp>
        <p:nvSpPr>
          <p:cNvPr id="5" name="Oval 4"/>
          <p:cNvSpPr/>
          <p:nvPr/>
        </p:nvSpPr>
        <p:spPr>
          <a:xfrm>
            <a:off x="838200" y="1905000"/>
            <a:ext cx="4724400" cy="426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only one parent</a:t>
            </a:r>
          </a:p>
          <a:p>
            <a:r>
              <a:rPr lang="en-US" dirty="0" smtClean="0"/>
              <a:t>Offspring have 100% the same chromosomes as the parent.</a:t>
            </a:r>
          </a:p>
          <a:p>
            <a:pPr lvl="1"/>
            <a:r>
              <a:rPr lang="en-US" dirty="0" smtClean="0"/>
              <a:t>In other words, the offspring are exact “clones” of the parent.</a:t>
            </a:r>
          </a:p>
          <a:p>
            <a:pPr lvl="1"/>
            <a:r>
              <a:rPr lang="en-US" dirty="0" smtClean="0"/>
              <a:t>Most unicellular organisms 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 reproduce this way.</a:t>
            </a:r>
          </a:p>
          <a:p>
            <a:pPr lvl="1"/>
            <a:r>
              <a:rPr lang="en-US" dirty="0" smtClean="0"/>
              <a:t>Mitosis</a:t>
            </a:r>
          </a:p>
          <a:p>
            <a:pPr lvl="1"/>
            <a:r>
              <a:rPr lang="en-US" dirty="0" smtClean="0">
                <a:hlinkClick r:id="rId2"/>
              </a:rPr>
              <a:t>Movie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33800"/>
            <a:ext cx="198422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Fission</a:t>
            </a:r>
          </a:p>
          <a:p>
            <a:pPr lvl="1"/>
            <a:r>
              <a:rPr lang="en-US" dirty="0" smtClean="0"/>
              <a:t>Bacteria</a:t>
            </a:r>
          </a:p>
          <a:p>
            <a:pPr lvl="1"/>
            <a:r>
              <a:rPr lang="en-US" dirty="0" err="1" smtClean="0"/>
              <a:t>Protists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170" name="Picture 2" descr="Parameciu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0"/>
            <a:ext cx="3390900" cy="2314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3810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fission is a form of asexual reproduction where every organelle is copied and the organism divides in two.</a:t>
            </a:r>
            <a:endParaRPr lang="en-US" dirty="0"/>
          </a:p>
        </p:txBody>
      </p:sp>
      <p:pic>
        <p:nvPicPr>
          <p:cNvPr id="7172" name="Picture 4" descr="bacte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953000"/>
            <a:ext cx="1933575" cy="130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2667000" cy="731520"/>
          </a:xfrm>
        </p:spPr>
        <p:txBody>
          <a:bodyPr/>
          <a:lstStyle/>
          <a:p>
            <a:r>
              <a:rPr lang="en-US" dirty="0" smtClean="0"/>
              <a:t>Plant cuttings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31242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Vegetative reproduction is a type of asexual reproduction in plants that relies </a:t>
            </a:r>
            <a:r>
              <a:rPr lang="en-US" dirty="0" smtClean="0"/>
              <a:t>on </a:t>
            </a:r>
            <a:r>
              <a:rPr lang="en-US" dirty="0"/>
              <a:t>multi-cellular structures formed by the parent plant.  It has long been exploited in horticulture and agriculture, with various methods employed to multiply stocks of plants.</a:t>
            </a:r>
          </a:p>
        </p:txBody>
      </p:sp>
      <p:pic>
        <p:nvPicPr>
          <p:cNvPr id="23554" name="Picture 2" descr="http://www.kidsgardening.com/onlinecourse/PHOTOS/1501-2000/1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81200"/>
            <a:ext cx="2057400" cy="2554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Budding</a:t>
            </a:r>
          </a:p>
          <a:p>
            <a:pPr lvl="1"/>
            <a:r>
              <a:rPr lang="en-US" dirty="0" smtClean="0"/>
              <a:t>Hydra</a:t>
            </a:r>
          </a:p>
          <a:p>
            <a:pPr lvl="2"/>
            <a:r>
              <a:rPr lang="en-US" dirty="0" smtClean="0">
                <a:hlinkClick r:id="rId2"/>
              </a:rPr>
              <a:t>Movie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146" name="Picture 2" descr="http://johnfriedmann.com/biogloss/hyd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133600"/>
            <a:ext cx="2628900" cy="3430394"/>
          </a:xfrm>
          <a:prstGeom prst="rect">
            <a:avLst/>
          </a:prstGeom>
          <a:noFill/>
        </p:spPr>
      </p:pic>
      <p:pic>
        <p:nvPicPr>
          <p:cNvPr id="6148" name="Picture 4" descr="http://johnfriedmann.com/biogloss/bud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86000"/>
            <a:ext cx="3333750" cy="21050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3810000"/>
            <a:ext cx="2819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Budding is a means of asexual reproduction whereby a new individual develops from an outgrowth of a parent, splits off, and lives independently.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 descr="http://johnfriedmann.com/biogloss/fragme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343400"/>
            <a:ext cx="3206900" cy="21145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274320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Fragmentation is a means of asexual reproduction whereby a single parent breaks into parts that regenerate into whole new individuals.</a:t>
            </a:r>
          </a:p>
        </p:txBody>
      </p:sp>
      <p:pic>
        <p:nvPicPr>
          <p:cNvPr id="5126" name="Picture 6" descr="http://tbn0.google.com/images?q=tbn:u17MaSt6Xu8DoM:http://www.americanaquariumproducts.com/images/graphics/planar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05000"/>
            <a:ext cx="1752600" cy="1321191"/>
          </a:xfrm>
          <a:prstGeom prst="rect">
            <a:avLst/>
          </a:prstGeom>
          <a:noFill/>
        </p:spPr>
      </p:pic>
      <p:pic>
        <p:nvPicPr>
          <p:cNvPr id="5128" name="Picture 8" descr="http://www.drmichaellevin.org/Planaria/images/cu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429000"/>
            <a:ext cx="3087582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200400" cy="731520"/>
          </a:xfrm>
        </p:spPr>
        <p:txBody>
          <a:bodyPr/>
          <a:lstStyle/>
          <a:p>
            <a:r>
              <a:rPr lang="en-US" dirty="0" smtClean="0"/>
              <a:t>Regeneration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http://www.jonathanbird.net/jpegs9/web_uwp0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86000"/>
            <a:ext cx="4191000" cy="28019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28194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Regeneration occurs when a body part has broken off and the organism grows a new one.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772400" cy="4160520"/>
          </a:xfrm>
        </p:spPr>
        <p:txBody>
          <a:bodyPr/>
          <a:lstStyle/>
          <a:p>
            <a:r>
              <a:rPr lang="en-US" dirty="0" smtClean="0"/>
              <a:t>Examples of organisms that reproduce asexually</a:t>
            </a:r>
          </a:p>
          <a:p>
            <a:pPr lvl="1"/>
            <a:r>
              <a:rPr lang="en-US" dirty="0" smtClean="0"/>
              <a:t>Hydra</a:t>
            </a:r>
          </a:p>
          <a:p>
            <a:pPr lvl="1"/>
            <a:r>
              <a:rPr lang="en-US" dirty="0" smtClean="0"/>
              <a:t>Sea Star</a:t>
            </a:r>
          </a:p>
          <a:p>
            <a:pPr lvl="1"/>
            <a:r>
              <a:rPr lang="en-US" dirty="0" smtClean="0"/>
              <a:t>Strawberry</a:t>
            </a:r>
          </a:p>
          <a:p>
            <a:pPr lvl="1"/>
            <a:r>
              <a:rPr lang="en-US" dirty="0" err="1" smtClean="0"/>
              <a:t>Archaebacteria</a:t>
            </a:r>
            <a:endParaRPr lang="en-US" dirty="0" smtClean="0"/>
          </a:p>
          <a:p>
            <a:pPr lvl="1"/>
            <a:r>
              <a:rPr lang="en-US" dirty="0" err="1" smtClean="0"/>
              <a:t>Eubacteria</a:t>
            </a:r>
            <a:endParaRPr lang="en-US" dirty="0" smtClean="0"/>
          </a:p>
          <a:p>
            <a:pPr lvl="1"/>
            <a:r>
              <a:rPr lang="en-US" dirty="0" smtClean="0"/>
              <a:t>Euglena</a:t>
            </a:r>
          </a:p>
          <a:p>
            <a:pPr lvl="1"/>
            <a:r>
              <a:rPr lang="en-US" dirty="0" smtClean="0"/>
              <a:t>Paramecium</a:t>
            </a:r>
          </a:p>
          <a:p>
            <a:pPr lvl="1"/>
            <a:r>
              <a:rPr lang="en-US" dirty="0" smtClean="0"/>
              <a:t>Yeast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6626" name="Picture 2" descr="http://tbn1.google.com/images?q=tbn:ZnZ5qL1KkKozPM:http://www.isledegrande.com/giimages9/wildstrawberryrunn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14600"/>
            <a:ext cx="1828800" cy="1368312"/>
          </a:xfrm>
          <a:prstGeom prst="rect">
            <a:avLst/>
          </a:prstGeom>
          <a:noFill/>
        </p:spPr>
      </p:pic>
      <p:pic>
        <p:nvPicPr>
          <p:cNvPr id="26628" name="Picture 4" descr="http://tbn2.google.com/images?q=tbn:dHvm71rhWYuQ_M:http://overcomingcandida.com/mycology/yeast-dk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667000"/>
            <a:ext cx="1732545" cy="1371600"/>
          </a:xfrm>
          <a:prstGeom prst="rect">
            <a:avLst/>
          </a:prstGeom>
          <a:noFill/>
        </p:spPr>
      </p:pic>
      <p:pic>
        <p:nvPicPr>
          <p:cNvPr id="26630" name="Picture 6" descr="http://teachers.ocps.net/~menak/Images/seastar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419600"/>
            <a:ext cx="2362200" cy="1622885"/>
          </a:xfrm>
          <a:prstGeom prst="rect">
            <a:avLst/>
          </a:prstGeom>
          <a:noFill/>
        </p:spPr>
      </p:pic>
      <p:pic>
        <p:nvPicPr>
          <p:cNvPr id="26632" name="Picture 8" descr="http://tbn3.google.com/images?q=tbn:1xCb2RKMv__guM:http://genome.jgi-psf.org/draft_microbes/images/metba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4267200"/>
            <a:ext cx="20574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two parents that each share ½ of the genetic information.</a:t>
            </a:r>
          </a:p>
          <a:p>
            <a:pPr lvl="1"/>
            <a:r>
              <a:rPr lang="en-US" dirty="0" smtClean="0"/>
              <a:t>Offspring share the characteristics of each parent.</a:t>
            </a:r>
          </a:p>
          <a:p>
            <a:pPr lvl="1"/>
            <a:r>
              <a:rPr lang="en-US" dirty="0" smtClean="0"/>
              <a:t>Meiosis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76600"/>
            <a:ext cx="268999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1065</TotalTime>
  <Words>404</Words>
  <Application>Microsoft Office PowerPoint</Application>
  <PresentationFormat>On-screen Show (4:3)</PresentationFormat>
  <Paragraphs>111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Flow</vt:lpstr>
      <vt:lpstr>Asexual vs. Sexual Reproduction</vt:lpstr>
      <vt:lpstr>Asexual Reproduction</vt:lpstr>
      <vt:lpstr>Asexual Reproduction</vt:lpstr>
      <vt:lpstr>Asexual Reproduction</vt:lpstr>
      <vt:lpstr>Asexual Reproduction</vt:lpstr>
      <vt:lpstr>Asexual Reproduction</vt:lpstr>
      <vt:lpstr>Asexual Reproduction</vt:lpstr>
      <vt:lpstr>Asexual Reproduction</vt:lpstr>
      <vt:lpstr>Sexual Reproduction</vt:lpstr>
      <vt:lpstr>Sexual Reproduction</vt:lpstr>
      <vt:lpstr>Sexual Reproduction</vt:lpstr>
      <vt:lpstr>Sexual Reproduction</vt:lpstr>
      <vt:lpstr>Sexual Reproduction</vt:lpstr>
      <vt:lpstr>Summarize</vt:lpstr>
      <vt:lpstr>Make a Venn Diagram</vt:lpstr>
    </vt:vector>
  </TitlesOfParts>
  <Company>Logan City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Asexual vs. Sexual Reproduction</dc:title>
  <dc:creator>teacher</dc:creator>
  <cp:lastModifiedBy>Priscilla Ruvalcaba</cp:lastModifiedBy>
  <cp:revision>37</cp:revision>
  <dcterms:created xsi:type="dcterms:W3CDTF">2008-11-25T18:10:26Z</dcterms:created>
  <dcterms:modified xsi:type="dcterms:W3CDTF">2014-12-01T16:04:13Z</dcterms:modified>
</cp:coreProperties>
</file>